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  <p:sldMasterId id="2147483744" r:id="rId3"/>
    <p:sldMasterId id="2147483746" r:id="rId4"/>
    <p:sldMasterId id="2147483748" r:id="rId5"/>
  </p:sldMasterIdLst>
  <p:notesMasterIdLst>
    <p:notesMasterId r:id="rId91"/>
  </p:notesMasterIdLst>
  <p:handoutMasterIdLst>
    <p:handoutMasterId r:id="rId92"/>
  </p:handoutMasterIdLst>
  <p:sldIdLst>
    <p:sldId id="534" r:id="rId6"/>
    <p:sldId id="535" r:id="rId7"/>
    <p:sldId id="574" r:id="rId8"/>
    <p:sldId id="536" r:id="rId9"/>
    <p:sldId id="537" r:id="rId10"/>
    <p:sldId id="502" r:id="rId11"/>
    <p:sldId id="538" r:id="rId12"/>
    <p:sldId id="539" r:id="rId13"/>
    <p:sldId id="568" r:id="rId14"/>
    <p:sldId id="540" r:id="rId15"/>
    <p:sldId id="541" r:id="rId16"/>
    <p:sldId id="551" r:id="rId17"/>
    <p:sldId id="542" r:id="rId18"/>
    <p:sldId id="543" r:id="rId19"/>
    <p:sldId id="545" r:id="rId20"/>
    <p:sldId id="546" r:id="rId21"/>
    <p:sldId id="576" r:id="rId22"/>
    <p:sldId id="547" r:id="rId23"/>
    <p:sldId id="548" r:id="rId24"/>
    <p:sldId id="549" r:id="rId25"/>
    <p:sldId id="550" r:id="rId26"/>
    <p:sldId id="578" r:id="rId27"/>
    <p:sldId id="579" r:id="rId28"/>
    <p:sldId id="580" r:id="rId29"/>
    <p:sldId id="581" r:id="rId30"/>
    <p:sldId id="552" r:id="rId31"/>
    <p:sldId id="567" r:id="rId32"/>
    <p:sldId id="569" r:id="rId33"/>
    <p:sldId id="570" r:id="rId34"/>
    <p:sldId id="571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553" r:id="rId43"/>
    <p:sldId id="555" r:id="rId44"/>
    <p:sldId id="556" r:id="rId45"/>
    <p:sldId id="557" r:id="rId46"/>
    <p:sldId id="558" r:id="rId47"/>
    <p:sldId id="559" r:id="rId48"/>
    <p:sldId id="560" r:id="rId49"/>
    <p:sldId id="561" r:id="rId50"/>
    <p:sldId id="562" r:id="rId51"/>
    <p:sldId id="563" r:id="rId52"/>
    <p:sldId id="564" r:id="rId53"/>
    <p:sldId id="565" r:id="rId54"/>
    <p:sldId id="566" r:id="rId55"/>
    <p:sldId id="554" r:id="rId56"/>
    <p:sldId id="503" r:id="rId57"/>
    <p:sldId id="504" r:id="rId58"/>
    <p:sldId id="505" r:id="rId59"/>
    <p:sldId id="425" r:id="rId60"/>
    <p:sldId id="507" r:id="rId61"/>
    <p:sldId id="427" r:id="rId62"/>
    <p:sldId id="428" r:id="rId63"/>
    <p:sldId id="508" r:id="rId64"/>
    <p:sldId id="509" r:id="rId65"/>
    <p:sldId id="510" r:id="rId66"/>
    <p:sldId id="512" r:id="rId67"/>
    <p:sldId id="513" r:id="rId68"/>
    <p:sldId id="514" r:id="rId69"/>
    <p:sldId id="515" r:id="rId70"/>
    <p:sldId id="516" r:id="rId71"/>
    <p:sldId id="517" r:id="rId72"/>
    <p:sldId id="518" r:id="rId73"/>
    <p:sldId id="519" r:id="rId74"/>
    <p:sldId id="521" r:id="rId75"/>
    <p:sldId id="522" r:id="rId76"/>
    <p:sldId id="523" r:id="rId77"/>
    <p:sldId id="524" r:id="rId78"/>
    <p:sldId id="525" r:id="rId79"/>
    <p:sldId id="526" r:id="rId80"/>
    <p:sldId id="527" r:id="rId81"/>
    <p:sldId id="528" r:id="rId82"/>
    <p:sldId id="529" r:id="rId83"/>
    <p:sldId id="530" r:id="rId84"/>
    <p:sldId id="531" r:id="rId85"/>
    <p:sldId id="532" r:id="rId86"/>
    <p:sldId id="533" r:id="rId87"/>
    <p:sldId id="451" r:id="rId88"/>
    <p:sldId id="520" r:id="rId89"/>
    <p:sldId id="422" r:id="rId90"/>
  </p:sldIdLst>
  <p:sldSz cx="9144000" cy="6858000" type="screen4x3"/>
  <p:notesSz cx="6858000" cy="9144000"/>
  <p:custDataLst>
    <p:tags r:id="rId9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534"/>
            <p14:sldId id="535"/>
            <p14:sldId id="574"/>
            <p14:sldId id="536"/>
            <p14:sldId id="537"/>
            <p14:sldId id="502"/>
            <p14:sldId id="538"/>
            <p14:sldId id="539"/>
            <p14:sldId id="568"/>
            <p14:sldId id="540"/>
            <p14:sldId id="541"/>
            <p14:sldId id="551"/>
            <p14:sldId id="542"/>
            <p14:sldId id="543"/>
            <p14:sldId id="545"/>
            <p14:sldId id="546"/>
            <p14:sldId id="576"/>
            <p14:sldId id="547"/>
            <p14:sldId id="548"/>
            <p14:sldId id="549"/>
            <p14:sldId id="550"/>
            <p14:sldId id="578"/>
            <p14:sldId id="579"/>
            <p14:sldId id="580"/>
            <p14:sldId id="581"/>
            <p14:sldId id="552"/>
            <p14:sldId id="567"/>
            <p14:sldId id="569"/>
            <p14:sldId id="570"/>
            <p14:sldId id="571"/>
            <p14:sldId id="415"/>
            <p14:sldId id="416"/>
            <p14:sldId id="417"/>
            <p14:sldId id="418"/>
            <p14:sldId id="419"/>
            <p14:sldId id="420"/>
            <p14:sldId id="421"/>
            <p14:sldId id="553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54"/>
            <p14:sldId id="503"/>
            <p14:sldId id="504"/>
            <p14:sldId id="505"/>
            <p14:sldId id="425"/>
            <p14:sldId id="507"/>
            <p14:sldId id="427"/>
            <p14:sldId id="428"/>
            <p14:sldId id="508"/>
            <p14:sldId id="509"/>
            <p14:sldId id="510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451"/>
            <p14:sldId id="520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4" autoAdjust="0"/>
    <p:restoredTop sz="91176" autoAdjust="0"/>
  </p:normalViewPr>
  <p:slideViewPr>
    <p:cSldViewPr snapToGrid="0" snapToObjects="1">
      <p:cViewPr varScale="1">
        <p:scale>
          <a:sx n="95" d="100"/>
          <a:sy n="95" d="100"/>
        </p:scale>
        <p:origin x="12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16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7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8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41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44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2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3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3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26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37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1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1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24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61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99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13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82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60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319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0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had </a:t>
            </a:r>
            <a:r>
              <a:rPr lang="en-US" dirty="0" err="1"/>
              <a:t>treatmeants</a:t>
            </a:r>
            <a:r>
              <a:rPr lang="en-US" dirty="0"/>
              <a:t> 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37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23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5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0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6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0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52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338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75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61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05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11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2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1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msc320/fall2019/tree/master/project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2753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#5 – 9/10/2019</a:t>
            </a:r>
          </a:p>
          <a:p>
            <a:r>
              <a:rPr lang="en-US" sz="1600" b="1" dirty="0"/>
              <a:t>Lecture #6 – 9/12/2019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and Thursdays </a:t>
            </a:r>
          </a:p>
          <a:p>
            <a:r>
              <a:rPr lang="en-US" sz="1600" b="1" dirty="0"/>
              <a:t>5pm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7620000" cy="750757"/>
          </a:xfrm>
        </p:spPr>
        <p:txBody>
          <a:bodyPr/>
          <a:lstStyle/>
          <a:p>
            <a:r>
              <a:rPr lang="en-US" dirty="0"/>
              <a:t>Select only some of the rows, or some of the columns, or </a:t>
            </a:r>
            <a:r>
              <a:rPr lang="en-US"/>
              <a:t>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8292"/>
              </p:ext>
            </p:extLst>
          </p:nvPr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80780"/>
              </p:ext>
            </p:extLst>
          </p:nvPr>
        </p:nvGraphicFramePr>
        <p:xfrm>
          <a:off x="6800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357" y="4530110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7580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77583"/>
              </p:ext>
            </p:extLst>
          </p:nvPr>
        </p:nvGraphicFramePr>
        <p:xfrm>
          <a:off x="41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0691"/>
              </p:ext>
            </p:extLst>
          </p:nvPr>
        </p:nvGraphicFramePr>
        <p:xfrm>
          <a:off x="6511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113251" y="4519956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1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8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2.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4268"/>
              </p:ext>
            </p:extLst>
          </p:nvPr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7246" y="41317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198199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36004"/>
              </p:ext>
            </p:extLst>
          </p:nvPr>
        </p:nvGraphicFramePr>
        <p:xfrm>
          <a:off x="5950431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65916" y="3136472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8199" y="3540571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563693"/>
              </p:ext>
            </p:extLst>
          </p:nvPr>
        </p:nvGraphicFramePr>
        <p:xfrm>
          <a:off x="6026631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77121"/>
              </p:ext>
            </p:extLst>
          </p:nvPr>
        </p:nvGraphicFramePr>
        <p:xfrm>
          <a:off x="6511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632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3.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0" y="1703016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91073"/>
              </p:ext>
            </p:extLst>
          </p:nvPr>
        </p:nvGraphicFramePr>
        <p:xfrm>
          <a:off x="91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80259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526875"/>
              </p:ext>
            </p:extLst>
          </p:nvPr>
        </p:nvGraphicFramePr>
        <p:xfrm>
          <a:off x="4856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61763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5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16732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35539"/>
              </p:ext>
            </p:extLst>
          </p:nvPr>
        </p:nvGraphicFramePr>
        <p:xfrm>
          <a:off x="5657154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03255"/>
              </p:ext>
            </p:extLst>
          </p:nvPr>
        </p:nvGraphicFramePr>
        <p:xfrm>
          <a:off x="5689652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5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277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597860"/>
              </p:ext>
            </p:extLst>
          </p:nvPr>
        </p:nvGraphicFramePr>
        <p:xfrm>
          <a:off x="5407821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53554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17323"/>
              </p:ext>
            </p:extLst>
          </p:nvPr>
        </p:nvGraphicFramePr>
        <p:xfrm>
          <a:off x="5374385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33343"/>
              </p:ext>
            </p:extLst>
          </p:nvPr>
        </p:nvGraphicFramePr>
        <p:xfrm>
          <a:off x="5441888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7983"/>
              </p:ext>
            </p:extLst>
          </p:nvPr>
        </p:nvGraphicFramePr>
        <p:xfrm>
          <a:off x="5407821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80733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3921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8863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33743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277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68970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8574"/>
              </p:ext>
            </p:extLst>
          </p:nvPr>
        </p:nvGraphicFramePr>
        <p:xfrm>
          <a:off x="5327548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35809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17323"/>
              </p:ext>
            </p:extLst>
          </p:nvPr>
        </p:nvGraphicFramePr>
        <p:xfrm>
          <a:off x="5374385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33343"/>
              </p:ext>
            </p:extLst>
          </p:nvPr>
        </p:nvGraphicFramePr>
        <p:xfrm>
          <a:off x="5441888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7983"/>
              </p:ext>
            </p:extLst>
          </p:nvPr>
        </p:nvGraphicFramePr>
        <p:xfrm>
          <a:off x="5407821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04935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2469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772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150117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one aggregate</a:t>
            </a:r>
          </a:p>
          <a:p>
            <a:r>
              <a:rPr lang="en-US" dirty="0"/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277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63202"/>
              </p:ext>
            </p:extLst>
          </p:nvPr>
        </p:nvGraphicFramePr>
        <p:xfrm>
          <a:off x="4300231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5964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60006"/>
              </p:ext>
            </p:extLst>
          </p:nvPr>
        </p:nvGraphicFramePr>
        <p:xfrm>
          <a:off x="4266795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028"/>
              </p:ext>
            </p:extLst>
          </p:nvPr>
        </p:nvGraphicFramePr>
        <p:xfrm>
          <a:off x="4334298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191025"/>
              </p:ext>
            </p:extLst>
          </p:nvPr>
        </p:nvGraphicFramePr>
        <p:xfrm>
          <a:off x="4300231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73143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6331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81273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53699"/>
              </p:ext>
            </p:extLst>
          </p:nvPr>
        </p:nvGraphicFramePr>
        <p:xfrm>
          <a:off x="7517381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639741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9781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41393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47871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091829"/>
              </p:ext>
            </p:extLst>
          </p:nvPr>
        </p:nvGraphicFramePr>
        <p:xfrm>
          <a:off x="7639741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4874"/>
              </p:ext>
            </p:extLst>
          </p:nvPr>
        </p:nvGraphicFramePr>
        <p:xfrm>
          <a:off x="7639741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09486"/>
              </p:ext>
            </p:extLst>
          </p:nvPr>
        </p:nvGraphicFramePr>
        <p:xfrm>
          <a:off x="7639741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473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54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12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93907" y="5600012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9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2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</a:t>
            </a:r>
          </a:p>
          <a:p>
            <a:r>
              <a:rPr lang="en-US" dirty="0"/>
              <a:t>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219202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069255" y="596887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80824"/>
              </p:ext>
            </p:extLst>
          </p:nvPr>
        </p:nvGraphicFramePr>
        <p:xfrm>
          <a:off x="4245890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68250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290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9902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6380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618285"/>
              </p:ext>
            </p:extLst>
          </p:nvPr>
        </p:nvGraphicFramePr>
        <p:xfrm>
          <a:off x="4368250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94465"/>
              </p:ext>
            </p:extLst>
          </p:nvPr>
        </p:nvGraphicFramePr>
        <p:xfrm>
          <a:off x="4368250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00280"/>
              </p:ext>
            </p:extLst>
          </p:nvPr>
        </p:nvGraphicFramePr>
        <p:xfrm>
          <a:off x="4368250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58222"/>
              </p:ext>
            </p:extLst>
          </p:nvPr>
        </p:nvGraphicFramePr>
        <p:xfrm>
          <a:off x="6828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5780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6. Union/Intersection/Difference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27452"/>
              </p:ext>
            </p:extLst>
          </p:nvPr>
        </p:nvGraphicFramePr>
        <p:xfrm>
          <a:off x="41707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264179"/>
              </p:ext>
            </p:extLst>
          </p:nvPr>
        </p:nvGraphicFramePr>
        <p:xfrm>
          <a:off x="3222502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4411" y="30610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31850"/>
              </p:ext>
            </p:extLst>
          </p:nvPr>
        </p:nvGraphicFramePr>
        <p:xfrm>
          <a:off x="6487477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974263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1706" y="4796852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7928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7288483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70787"/>
              </p:ext>
            </p:extLst>
          </p:nvPr>
        </p:nvGraphicFramePr>
        <p:xfrm>
          <a:off x="41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59409"/>
              </p:ext>
            </p:extLst>
          </p:nvPr>
        </p:nvGraphicFramePr>
        <p:xfrm>
          <a:off x="2859722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53576"/>
              </p:ext>
            </p:extLst>
          </p:nvPr>
        </p:nvGraphicFramePr>
        <p:xfrm>
          <a:off x="5737969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332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6269" y="317791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706" y="4718122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0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8177" cy="13716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1 is posted!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Current due date is September 25</a:t>
            </a:r>
            <a:r>
              <a:rPr lang="en-US" b="0" baseline="30000" dirty="0"/>
              <a:t>th</a:t>
            </a:r>
            <a:r>
              <a:rPr lang="en-US" b="0" dirty="0"/>
              <a:t> (a bit over two weeks)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https://github.com/cmsc320/fall2019/tree/master/project1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 people have run into an </a:t>
            </a:r>
            <a:r>
              <a:rPr lang="en-US" b="0" dirty="0" err="1"/>
              <a:t>lxml</a:t>
            </a:r>
            <a:r>
              <a:rPr lang="en-US" b="0" dirty="0"/>
              <a:t> problem – I’ve posted one solution on Piazza; please add to that/ask questions there.</a:t>
            </a:r>
          </a:p>
          <a:p>
            <a:endParaRPr lang="en-US" dirty="0"/>
          </a:p>
          <a:p>
            <a:r>
              <a:rPr lang="en-US" dirty="0"/>
              <a:t>Quiz 3 is due next Thursday at noon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Same old, same old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dirty="0"/>
              <a:t>A guest lecture next Tuesday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Candice Schumann will be covering version control systems and then giving a brief tutorial on best practices using 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8817481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--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5850"/>
              </p:ext>
            </p:extLst>
          </p:nvPr>
        </p:nvGraphicFramePr>
        <p:xfrm>
          <a:off x="305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373649"/>
              </p:ext>
            </p:extLst>
          </p:nvPr>
        </p:nvGraphicFramePr>
        <p:xfrm>
          <a:off x="3123680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395851"/>
              </p:ext>
            </p:extLst>
          </p:nvPr>
        </p:nvGraphicFramePr>
        <p:xfrm>
          <a:off x="5945231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595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227" y="4778697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1746619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Tables: A simple, common 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In a given system/language, the operations may be named differently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E.g., SQL uses “join”, whereas Pandas uses “merge”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Subtle variations in the definitions, especially for more complex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5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094" y="4302176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93420"/>
              </p:ext>
            </p:extLst>
          </p:nvPr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838" y="4542020"/>
            <a:ext cx="2739661" cy="220168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How many groups in the answer?</a:t>
            </a: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1020"/>
              </p:ext>
            </p:extLst>
          </p:nvPr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2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184292"/>
              </p:ext>
            </p:extLst>
          </p:nvPr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83786"/>
              </p:ext>
            </p:extLst>
          </p:nvPr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75557" y="869430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31477"/>
              </p:ext>
            </p:extLst>
          </p:nvPr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79457"/>
              </p:ext>
            </p:extLst>
          </p:nvPr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71047" y="81672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5771" y="2985796"/>
            <a:ext cx="3530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OUTER JOIN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All IDs will be present in the answer</a:t>
            </a:r>
          </a:p>
          <a:p>
            <a:r>
              <a:rPr lang="en-US" dirty="0"/>
              <a:t>With </a:t>
            </a:r>
            <a:r>
              <a:rPr lang="en-US" dirty="0" err="1"/>
              <a:t>NaNs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14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60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Written by: Wes McKinney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Started in 2008 to get a high-performance, flexible tool to perform quantitative analysis on financial data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Key constructs: 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Series (like a </a:t>
            </a:r>
            <a:r>
              <a:rPr lang="en-US" dirty="0" err="1"/>
              <a:t>NumPy</a:t>
            </a:r>
            <a:r>
              <a:rPr lang="en-US" dirty="0"/>
              <a:t> Array)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Foundation for Data Wrangling and Analysis in 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3" y="2413416"/>
            <a:ext cx="4790241" cy="4444584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Data: any type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Index labels need not be ordered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4" y="1876642"/>
            <a:ext cx="4790241" cy="4981358"/>
          </a:xfrm>
        </p:spPr>
        <p:txBody>
          <a:bodyPr bIns="731520">
            <a:normAutofit fontScale="92500" lnSpcReduction="10000"/>
          </a:bodyPr>
          <a:lstStyle/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Each column can have a different type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Row and Column index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Mutable size: insert and delete columns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6" cy="1371600"/>
          </a:xfrm>
        </p:spPr>
        <p:txBody>
          <a:bodyPr/>
          <a:lstStyle/>
          <a:p>
            <a:r>
              <a:rPr lang="en-US" dirty="0"/>
              <a:t>Review of Last </a:t>
            </a:r>
            <a:r>
              <a:rPr lang="en-US" dirty="0" err="1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/>
          <a:lstStyle/>
          <a:p>
            <a:r>
              <a:rPr lang="en-US" dirty="0"/>
              <a:t>Shift thinking from:</a:t>
            </a:r>
          </a:p>
          <a:p>
            <a:r>
              <a:rPr lang="en-US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endParaRPr lang="en-US" i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Two key questions:</a:t>
            </a:r>
          </a:p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Hierarchical Indexes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r>
              <a:rPr lang="en-US" dirty="0"/>
              <a:t>	</a:t>
            </a:r>
            <a:r>
              <a:rPr lang="en-US" b="0" dirty="0"/>
              <a:t>e.g., instead of 3-D array, may only need a 2-D array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7" y="4128683"/>
            <a:ext cx="3060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6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Reindexing</a:t>
            </a:r>
            <a:r>
              <a:rPr lang="en-US" dirty="0"/>
              <a:t> to change the index associated with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b="0" dirty="0"/>
              <a:t>Common usage to interpolate, fill in missing values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7" y="3127876"/>
            <a:ext cx="8704126" cy="2775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61830" y="6488668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223283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“drop” to delete entire rows or columns</a:t>
            </a:r>
            <a:endParaRPr lang="en-US" b="0" dirty="0"/>
          </a:p>
          <a:p>
            <a:r>
              <a:rPr lang="en-US" dirty="0"/>
              <a:t>Indexing, Selection, Filtering: very similar to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Arithmetic Operations</a:t>
            </a:r>
          </a:p>
          <a:p>
            <a:pPr lvl="1"/>
            <a:r>
              <a:rPr lang="en-US" b="0" dirty="0"/>
              <a:t>Result index union of the two input indexes</a:t>
            </a:r>
          </a:p>
          <a:p>
            <a:pPr lvl="1"/>
            <a:r>
              <a:rPr lang="en-US" b="0" dirty="0"/>
              <a:t>Options to do “fill” while doing these operations	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3" y="4501385"/>
            <a:ext cx="4223510" cy="1613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692" y="5817442"/>
            <a:ext cx="4135520" cy="791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537" y="4525059"/>
            <a:ext cx="3110666" cy="23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9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Function application and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052"/>
            <a:ext cx="8480523" cy="2323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7" y="4555166"/>
            <a:ext cx="6631607" cy="1752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377170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Sorting and Ranking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24317"/>
            <a:ext cx="7016755" cy="192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68" y="4085906"/>
            <a:ext cx="7508814" cy="26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Descriptive and Summary Statistics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6" y="1307575"/>
            <a:ext cx="6973971" cy="55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8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38211" cy="1371600"/>
          </a:xfrm>
        </p:spPr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from </a:t>
            </a:r>
            <a:r>
              <a:rPr lang="en-US" dirty="0" err="1"/>
              <a:t>Dict</a:t>
            </a:r>
            <a:r>
              <a:rPr lang="en-US" dirty="0"/>
              <a:t> or Series</a:t>
            </a:r>
          </a:p>
          <a:p>
            <a:r>
              <a:rPr lang="en-US" dirty="0"/>
              <a:t>From a Comma-Separated File </a:t>
            </a:r>
            <a:r>
              <a:rPr lang="mr-IN" dirty="0"/>
              <a:t>–</a:t>
            </a:r>
            <a:r>
              <a:rPr lang="en-US" dirty="0"/>
              <a:t> CSV file</a:t>
            </a:r>
          </a:p>
          <a:p>
            <a:pPr lvl="1"/>
            <a:r>
              <a:rPr lang="en-US" b="0" dirty="0" err="1"/>
              <a:t>pandas.read_csv</a:t>
            </a:r>
            <a:r>
              <a:rPr lang="en-US" b="0" dirty="0"/>
              <a:t>()</a:t>
            </a:r>
          </a:p>
          <a:p>
            <a:pPr lvl="1"/>
            <a:r>
              <a:rPr lang="en-US" b="0" dirty="0"/>
              <a:t>Can infer headers/column names if present, otherwise may want to </a:t>
            </a:r>
            <a:r>
              <a:rPr lang="en-US" b="0" dirty="0" err="1"/>
              <a:t>reindex</a:t>
            </a:r>
            <a:endParaRPr lang="en-US" b="0" dirty="0"/>
          </a:p>
          <a:p>
            <a:r>
              <a:rPr lang="en-US" dirty="0"/>
              <a:t>From an Excel File</a:t>
            </a:r>
          </a:p>
          <a:p>
            <a:pPr lvl="1"/>
            <a:r>
              <a:rPr lang="en-US" b="0" dirty="0" err="1"/>
              <a:t>pandas.read_excel</a:t>
            </a:r>
            <a:r>
              <a:rPr lang="en-US" b="0" dirty="0"/>
              <a:t>()</a:t>
            </a:r>
          </a:p>
          <a:p>
            <a:r>
              <a:rPr lang="en-US" dirty="0"/>
              <a:t>From a Database using SQL (see the reading for an example)</a:t>
            </a:r>
          </a:p>
          <a:p>
            <a:r>
              <a:rPr lang="en-US" dirty="0"/>
              <a:t>From Clipboard, URL, Google Analytics,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16455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values, Value counts</a:t>
            </a:r>
          </a:p>
          <a:p>
            <a:r>
              <a:rPr lang="en-US" dirty="0"/>
              <a:t>Correlation and Covariance</a:t>
            </a:r>
          </a:p>
          <a:p>
            <a:r>
              <a:rPr lang="en-US" dirty="0"/>
              <a:t>Functions for handling missing data </a:t>
            </a:r>
            <a:r>
              <a:rPr lang="mr-IN" dirty="0"/>
              <a:t>–</a:t>
            </a:r>
            <a:r>
              <a:rPr lang="en-US" dirty="0"/>
              <a:t> in a few classes</a:t>
            </a:r>
          </a:p>
          <a:p>
            <a:pPr lvl="1"/>
            <a:r>
              <a:rPr lang="en-US" b="0" dirty="0" err="1"/>
              <a:t>dropna</a:t>
            </a:r>
            <a:r>
              <a:rPr lang="en-US" b="0" dirty="0"/>
              <a:t>(), </a:t>
            </a:r>
            <a:r>
              <a:rPr lang="en-US" b="0" dirty="0" err="1"/>
              <a:t>fillna</a:t>
            </a:r>
            <a:r>
              <a:rPr lang="en-US" b="0" dirty="0"/>
              <a:t>()</a:t>
            </a:r>
          </a:p>
          <a:p>
            <a:r>
              <a:rPr lang="en-US" dirty="0"/>
              <a:t>Broadcasting</a:t>
            </a:r>
          </a:p>
          <a:p>
            <a:r>
              <a:rPr lang="en-US" dirty="0"/>
              <a:t>Pivoting</a:t>
            </a:r>
          </a:p>
          <a:p>
            <a:endParaRPr lang="en-US" dirty="0"/>
          </a:p>
          <a:p>
            <a:r>
              <a:rPr lang="en-US" dirty="0"/>
              <a:t>We will see some of these as we discuss data wrangling, cleaning,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7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96852"/>
            <a:ext cx="7620000" cy="132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also: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description of </a:t>
            </a:r>
            <a:r>
              <a:rPr lang="en-US" dirty="0">
                <a:solidFill>
                  <a:schemeClr val="tx2"/>
                </a:solidFill>
              </a:rPr>
              <a:t>one </a:t>
            </a:r>
            <a:r>
              <a:rPr lang="en-US" dirty="0"/>
              <a:t>dataset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87578" y="239631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139252" y="2396311"/>
            <a:ext cx="2263514" cy="369332"/>
            <a:chOff x="239843" y="2581221"/>
            <a:chExt cx="2263514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84026" y="2743200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9843" y="2581221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Labels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4557" y="2970083"/>
            <a:ext cx="2728209" cy="1246682"/>
            <a:chOff x="-224852" y="3154993"/>
            <a:chExt cx="2728209" cy="124668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484026" y="3154993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224852" y="3459400"/>
              <a:ext cx="160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3"/>
                  </a:solidFill>
                </a:rPr>
                <a:t>Observations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4026" y="3570554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84026" y="398611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484026" y="440167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062333" y="1524318"/>
            <a:ext cx="2133599" cy="784783"/>
            <a:chOff x="3162924" y="1709228"/>
            <a:chExt cx="2133599" cy="7847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162924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94026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28475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851" y="1709228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Review of last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indent="-457200"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NumPy</a:t>
            </a:r>
            <a:r>
              <a:rPr lang="en-US" dirty="0">
                <a:solidFill>
                  <a:schemeClr val="tx2"/>
                </a:solidFill>
              </a:rPr>
              <a:t>: Python Library for Manipulating </a:t>
            </a:r>
            <a:r>
              <a:rPr lang="en-US" dirty="0" err="1">
                <a:solidFill>
                  <a:schemeClr val="tx2"/>
                </a:solidFill>
              </a:rPr>
              <a:t>nD</a:t>
            </a:r>
            <a:r>
              <a:rPr lang="en-US" dirty="0">
                <a:solidFill>
                  <a:schemeClr val="tx2"/>
                </a:solidFill>
              </a:rPr>
              <a:t> Arrays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powerful </a:t>
            </a:r>
            <a:r>
              <a:rPr lang="en-US" b="0" i="1" dirty="0"/>
              <a:t>n</a:t>
            </a:r>
            <a:r>
              <a:rPr lang="en-US" b="0" dirty="0"/>
              <a:t>-dimensional array object.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Homogeneous arrays of fixed size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Operations like: indexing, slicing, map, applying filters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Also: Linear Algebra, Vector operations, etc.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other libraries build on top of </a:t>
            </a:r>
            <a:r>
              <a:rPr lang="en-US" b="0" dirty="0" err="1"/>
              <a:t>NumPy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6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684489"/>
          </a:xfrm>
        </p:spPr>
        <p:txBody>
          <a:bodyPr/>
          <a:lstStyle/>
          <a:p>
            <a:r>
              <a:rPr lang="en-US" dirty="0"/>
              <a:t>Variable: measure or attribute: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69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5008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72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79746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546361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 a </a:t>
              </a:r>
              <a:r>
                <a:rPr lang="en-US">
                  <a:solidFill>
                    <a:schemeClr val="tx2"/>
                  </a:solidFill>
                </a:rPr>
                <a:t>few lectures 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99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31702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9862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5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1399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698"/>
            <a:ext cx="5791200" cy="701721"/>
          </a:xfrm>
        </p:spPr>
        <p:txBody>
          <a:bodyPr/>
          <a:lstStyle/>
          <a:p>
            <a:r>
              <a:rPr lang="en-US" dirty="0"/>
              <a:t>Melting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16570" y="3038324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19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7688"/>
            <a:ext cx="8042223" cy="686731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13"/>
            <a:ext cx="7620000" cy="1710128"/>
          </a:xfrm>
        </p:spPr>
        <p:txBody>
          <a:bodyPr/>
          <a:lstStyle/>
          <a:p>
            <a:r>
              <a:rPr lang="en-US" dirty="0"/>
              <a:t>Billboard Top 100 data for songs, covering their position on the Top 100 for 75 weeks, with two “messy” 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Column headers for each of the 75 weeks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8660" y="2677241"/>
          <a:ext cx="8679300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date.peaked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6071016" y="5651293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390" y="1277450"/>
            <a:ext cx="1030315" cy="9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9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949843"/>
            <a:ext cx="7620000" cy="715964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0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</p:spTree>
    <p:extLst>
      <p:ext uri="{BB962C8B-B14F-4D97-AF65-F5344CB8AC3E}">
        <p14:creationId xmlns:p14="http://schemas.microsoft.com/office/powerpoint/2010/main" val="15890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1524318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304300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24318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4523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8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14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10529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Pandas: Python Library for Manipulating Tabular Data 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Series, Tables (also called </a:t>
            </a:r>
            <a:r>
              <a:rPr lang="en-US" b="1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Many operations to manipulate and combine tables/series</a:t>
            </a:r>
          </a:p>
          <a:p>
            <a:pPr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2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93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variables are stored in one column?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Maybe (depends on if genre text in raw data was multiple)</a:t>
            </a:r>
          </a:p>
          <a:p>
            <a:r>
              <a:rPr lang="en-US" dirty="0"/>
              <a:t>Variables are stored in both rows and columns?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types of observational units in the same table?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  One row per song’s week on the Top 100.</a:t>
            </a:r>
          </a:p>
          <a:p>
            <a:r>
              <a:rPr lang="en-US" dirty="0"/>
              <a:t>A single observational unit is stored in multiple tables?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Don’t do this!</a:t>
            </a:r>
          </a:p>
          <a:p>
            <a:r>
              <a:rPr lang="en-US" dirty="0"/>
              <a:t>Repetition of data?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SQL and Relational Databases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09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SQLite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29" y="3342805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>
                <a:solidFill>
                  <a:schemeClr val="tx2"/>
                </a:solidFill>
              </a:rPr>
              <a:t>unique</a:t>
            </a:r>
            <a:r>
              <a:rPr lang="en-US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2552"/>
              </p:ext>
            </p:extLst>
          </p:nvPr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629968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85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29968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4518" y="4338791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29968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29968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29968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7888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4044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8146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7635" y="2250929"/>
            <a:ext cx="195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86622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1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Each tuple has exactly one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6216"/>
              </p:ext>
            </p:extLst>
          </p:nvPr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22237"/>
              </p:ext>
            </p:extLst>
          </p:nvPr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1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66314" cy="1371600"/>
          </a:xfrm>
        </p:spPr>
        <p:txBody>
          <a:bodyPr/>
          <a:lstStyle/>
          <a:p>
            <a:r>
              <a:rPr lang="en-US" dirty="0"/>
              <a:t>Aren’t these called “indexes”?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1843"/>
            <a:ext cx="7620000" cy="4898571"/>
          </a:xfrm>
        </p:spPr>
        <p:txBody>
          <a:bodyPr>
            <a:normAutofit/>
          </a:bodyPr>
          <a:lstStyle/>
          <a:p>
            <a:r>
              <a:rPr lang="en-US" dirty="0"/>
              <a:t>Yes, in Pandas; but not in the database world</a:t>
            </a:r>
          </a:p>
          <a:p>
            <a:endParaRPr lang="en-US" dirty="0"/>
          </a:p>
          <a:p>
            <a:r>
              <a:rPr lang="en-US" dirty="0"/>
              <a:t>For most databases, an “index” is a data structure used to speed up retrieval of specific tuples</a:t>
            </a:r>
          </a:p>
          <a:p>
            <a:endParaRPr lang="en-US" dirty="0"/>
          </a:p>
          <a:p>
            <a:r>
              <a:rPr lang="en-US" dirty="0"/>
              <a:t>For example, to find all tuples with </a:t>
            </a:r>
            <a:r>
              <a:rPr lang="en-US" dirty="0" err="1"/>
              <a:t>nat_id</a:t>
            </a:r>
            <a:r>
              <a:rPr lang="en-US" dirty="0"/>
              <a:t> = 2:</a:t>
            </a:r>
          </a:p>
          <a:p>
            <a:pPr lvl="1"/>
            <a:r>
              <a:rPr lang="en-US" dirty="0"/>
              <a:t>We can either scan the table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/>
            <a:r>
              <a:rPr lang="en-US" dirty="0"/>
              <a:t>Or use an “index” (e.g., binary tree) </a:t>
            </a:r>
            <a:r>
              <a:rPr lang="mr-IN" dirty="0"/>
              <a:t>–</a:t>
            </a:r>
            <a:r>
              <a:rPr lang="en-US" dirty="0"/>
              <a:t> O(log 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173"/>
              </p:ext>
            </p:extLst>
          </p:nvPr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8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1122924"/>
          </a:xfrm>
        </p:spPr>
        <p:txBody>
          <a:bodyPr>
            <a:normAutofit/>
          </a:bodyPr>
          <a:lstStyle/>
          <a:p>
            <a:r>
              <a:rPr lang="en-US" dirty="0"/>
              <a:t>A list of all the attribute names, and their </a:t>
            </a:r>
            <a:r>
              <a:rPr lang="en-US" i="1" dirty="0"/>
              <a:t>domains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221381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07985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latin typeface="Helvetica"/>
                <a:cs typeface="Helvetica"/>
              </a:rPr>
              <a:t>dept_name</a:t>
            </a:r>
            <a:r>
              <a:rPr lang="en-US" sz="2000" baseline="0" dirty="0"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</a:t>
            </a:r>
            <a:r>
              <a:rPr lang="da-DK" sz="2000" b="1" baseline="0" dirty="0" err="1">
                <a:latin typeface="Helvetica"/>
                <a:cs typeface="Helvetica"/>
              </a:rPr>
              <a:t>primary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="1" baseline="0" dirty="0" err="1">
                <a:latin typeface="Helvetica"/>
                <a:cs typeface="Helvetica"/>
              </a:rPr>
              <a:t>key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aseline="0" dirty="0">
                <a:latin typeface="Helvetica"/>
                <a:cs typeface="Helvetica"/>
              </a:rPr>
              <a:t>(</a:t>
            </a:r>
            <a:r>
              <a:rPr lang="da-DK" sz="2000" baseline="0" dirty="0" err="1">
                <a:latin typeface="Helvetica"/>
                <a:cs typeface="Helvetica"/>
              </a:rPr>
              <a:t>dept_name</a:t>
            </a:r>
            <a:r>
              <a:rPr lang="da-DK" sz="2000" baseline="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);</a:t>
            </a:r>
            <a:endParaRPr lang="da-DK" sz="2400" baseline="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9645" y="2079850"/>
            <a:ext cx="19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SQL Statements </a:t>
            </a:r>
          </a:p>
          <a:p>
            <a:r>
              <a:rPr lang="en-US" i="1" dirty="0">
                <a:solidFill>
                  <a:schemeClr val="tx2"/>
                </a:solidFill>
              </a:rPr>
              <a:t>To create Tables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6120085" y="2403016"/>
            <a:ext cx="649560" cy="24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6498771" y="2403016"/>
            <a:ext cx="270874" cy="18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87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197"/>
            <a:ext cx="5791200" cy="871175"/>
          </a:xfrm>
        </p:spPr>
        <p:txBody>
          <a:bodyPr/>
          <a:lstStyle/>
          <a:p>
            <a:r>
              <a:rPr lang="en-US" dirty="0"/>
              <a:t>Schema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1122924"/>
          </a:xfrm>
        </p:spPr>
        <p:txBody>
          <a:bodyPr>
            <a:normAutofit/>
          </a:bodyPr>
          <a:lstStyle/>
          <a:p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3" descr="allFigur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914" y="124097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073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97709"/>
              </p:ext>
            </p:extLst>
          </p:nvPr>
        </p:nvGraphicFramePr>
        <p:xfrm>
          <a:off x="2151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697573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42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table; allows O(log n) lookup instead of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235505"/>
              </p:ext>
            </p:extLst>
          </p:nvPr>
        </p:nvGraphicFramePr>
        <p:xfrm>
          <a:off x="316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39413"/>
              </p:ext>
            </p:extLst>
          </p:nvPr>
        </p:nvGraphicFramePr>
        <p:xfrm>
          <a:off x="6691675" y="2684439"/>
          <a:ext cx="2193562" cy="1752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5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(Take courses like CMSC424 or CMSC420)</a:t>
            </a:r>
          </a:p>
          <a:p>
            <a:r>
              <a:rPr lang="en-US" dirty="0"/>
              <a:t>But: indexes are not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memory to store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build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dirty="0">
                <a:solidFill>
                  <a:schemeClr val="tx2"/>
                </a:solidFill>
              </a:rPr>
              <a:t>Think before you build/maintain an index on other attributes!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76" y="5649025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between different tables aka entities.  Four types: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One-to-one-or-none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One-to-many and many-to-one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(one, many) of the rows in another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535" y="2390929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4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can have </a:t>
            </a:r>
            <a:r>
              <a:rPr lang="en-US" dirty="0">
                <a:solidFill>
                  <a:schemeClr val="tx2"/>
                </a:solidFill>
              </a:rPr>
              <a:t>one</a:t>
            </a:r>
            <a:r>
              <a:rPr lang="en-US" dirty="0"/>
              <a:t> nationality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</a:t>
            </a:r>
            <a:r>
              <a:rPr lang="en-US" dirty="0"/>
              <a:t>, but one nationality can include </a:t>
            </a:r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391" y="5012803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118549"/>
              </p:ext>
            </p:extLst>
          </p:nvPr>
        </p:nvGraphicFramePr>
        <p:xfrm>
          <a:off x="343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59529"/>
              </p:ext>
            </p:extLst>
          </p:nvPr>
        </p:nvGraphicFramePr>
        <p:xfrm>
          <a:off x="5687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753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92321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dirty="0">
                <a:solidFill>
                  <a:schemeClr val="tx2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Split a big row between SSD and HDD or distributed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serious stuff: take CMSC424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53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r>
              <a:rPr lang="en-US" dirty="0">
                <a:solidFill>
                  <a:schemeClr val="tx2"/>
                </a:solidFill>
              </a:rPr>
              <a:t>Each person has at most one entry in the 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13677"/>
              </p:ext>
            </p:extLst>
          </p:nvPr>
        </p:nvGraphicFramePr>
        <p:xfrm>
          <a:off x="1239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840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12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58755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688" y="4916774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81487"/>
              </p:ext>
            </p:extLst>
          </p:nvPr>
        </p:nvGraphicFramePr>
        <p:xfrm>
          <a:off x="594610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66203"/>
              </p:ext>
            </p:extLst>
          </p:nvPr>
        </p:nvGraphicFramePr>
        <p:xfrm>
          <a:off x="5094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130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0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9"/>
            <a:ext cx="7620000" cy="1978701"/>
          </a:xfrm>
        </p:spPr>
        <p:txBody>
          <a:bodyPr>
            <a:normAutofit/>
          </a:bodyPr>
          <a:lstStyle/>
          <a:p>
            <a:r>
              <a:rPr lang="en-US" dirty="0"/>
              <a:t>Primary key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[Cat ID, Color ID] (+ [Color ID, Cat ID], case-dependent)</a:t>
            </a:r>
          </a:p>
          <a:p>
            <a:r>
              <a:rPr lang="en-US" dirty="0"/>
              <a:t>Foreign key(s)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Cat ID and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64972"/>
              </p:ext>
            </p:extLst>
          </p:nvPr>
        </p:nvGraphicFramePr>
        <p:xfrm>
          <a:off x="3265358" y="1772271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73237"/>
              </p:ext>
            </p:extLst>
          </p:nvPr>
        </p:nvGraphicFramePr>
        <p:xfrm>
          <a:off x="594611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143660"/>
              </p:ext>
            </p:extLst>
          </p:nvPr>
        </p:nvGraphicFramePr>
        <p:xfrm>
          <a:off x="6571756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4611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1755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4677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strictly a relational data system: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r>
              <a:rPr lang="en-US" dirty="0">
                <a:solidFill>
                  <a:schemeClr val="tx2"/>
                </a:solidFill>
              </a:rPr>
              <a:t>Rule of thumb: do heavy, rough lifting at the relational DB level, then fine-grained slicing and dicing and </a:t>
            </a:r>
            <a:r>
              <a:rPr lang="en-US" dirty="0" err="1">
                <a:solidFill>
                  <a:schemeClr val="tx2"/>
                </a:solidFill>
              </a:rPr>
              <a:t>viz</a:t>
            </a:r>
            <a:r>
              <a:rPr lang="en-US" dirty="0">
                <a:solidFill>
                  <a:schemeClr val="tx2"/>
                </a:solidFill>
              </a:rPr>
              <a:t> with pandas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Applications connect directly to a </a:t>
            </a:r>
            <a:r>
              <a:rPr lang="en-US" b="0" dirty="0">
                <a:solidFill>
                  <a:schemeClr val="tx2"/>
                </a:solidFill>
              </a:rPr>
              <a:t>file</a:t>
            </a:r>
          </a:p>
          <a:p>
            <a:r>
              <a:rPr lang="en-US" dirty="0"/>
              <a:t>Most RDMSs have applications connect to a </a:t>
            </a:r>
            <a:r>
              <a:rPr lang="en-US" dirty="0">
                <a:solidFill>
                  <a:schemeClr val="tx2"/>
                </a:solidFill>
              </a:rPr>
              <a:t>server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Advantages include greater concurrency, less restrictive locking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6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76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How a </a:t>
            </a:r>
            <a:r>
              <a:rPr lang="en-US"/>
              <a:t>relational DB fits </a:t>
            </a:r>
            <a:r>
              <a:rPr lang="en-US" dirty="0"/>
              <a:t>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36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115986" y="2503356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3087973" y="2398426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437000" y="1611443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563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5321507" y="3080478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7187782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1798914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087973" y="3710872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6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73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8126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0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7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5274410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0701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734704"/>
              </p:ext>
            </p:extLst>
          </p:nvPr>
        </p:nvGraphicFramePr>
        <p:xfrm>
          <a:off x="1446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42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2570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5056"/>
              </p:ext>
            </p:extLst>
          </p:nvPr>
        </p:nvGraphicFramePr>
        <p:xfrm>
          <a:off x="2488037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57200" y="4535568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617640"/>
              </p:ext>
            </p:extLst>
          </p:nvPr>
        </p:nvGraphicFramePr>
        <p:xfrm>
          <a:off x="2488036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344" y="4700117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436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713224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735857"/>
              </p:ext>
            </p:extLst>
          </p:nvPr>
        </p:nvGraphicFramePr>
        <p:xfrm>
          <a:off x="2488037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1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4184"/>
              </p:ext>
            </p:extLst>
          </p:nvPr>
        </p:nvGraphicFramePr>
        <p:xfrm>
          <a:off x="457200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01095"/>
              </p:ext>
            </p:extLst>
          </p:nvPr>
        </p:nvGraphicFramePr>
        <p:xfrm>
          <a:off x="4716905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733" y="5732858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6905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55793"/>
              </p:ext>
            </p:extLst>
          </p:nvPr>
        </p:nvGraphicFramePr>
        <p:xfrm>
          <a:off x="1283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490528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2777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381146"/>
              </p:ext>
            </p:extLst>
          </p:nvPr>
        </p:nvGraphicFramePr>
        <p:xfrm>
          <a:off x="1325380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4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70764"/>
              </p:ext>
            </p:extLst>
          </p:nvPr>
        </p:nvGraphicFramePr>
        <p:xfrm>
          <a:off x="3406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6518"/>
              </p:ext>
            </p:extLst>
          </p:nvPr>
        </p:nvGraphicFramePr>
        <p:xfrm>
          <a:off x="6401126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06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1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28204"/>
              </p:ext>
            </p:extLst>
          </p:nvPr>
        </p:nvGraphicFramePr>
        <p:xfrm>
          <a:off x="1849171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5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559"/>
              </p:ext>
            </p:extLst>
          </p:nvPr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457199" y="4064365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961743" y="1871011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199214" y="1871011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31124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2863123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3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18914"/>
              </p:ext>
            </p:extLst>
          </p:nvPr>
        </p:nvGraphicFramePr>
        <p:xfrm>
          <a:off x="1433895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610648" y="5410199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8955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9134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2820170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2168" cy="1371600"/>
          </a:xfrm>
        </p:spPr>
        <p:txBody>
          <a:bodyPr/>
          <a:lstStyle/>
          <a:p>
            <a:r>
              <a:rPr lang="en-US" dirty="0"/>
              <a:t>Group by Aggregates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4485" y="324841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2016851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AVG(age)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average_age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persons GROUP BY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018338" y="3778647"/>
          <a:ext cx="2515006" cy="19154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7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average_age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03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b="0" dirty="0"/>
              <a:t>http://</a:t>
            </a:r>
            <a:r>
              <a:rPr lang="en-US" sz="1600" b="0" dirty="0" err="1"/>
              <a:t>pandas.pydata.org</a:t>
            </a:r>
            <a:r>
              <a:rPr lang="en-US" sz="1600" b="0" dirty="0"/>
              <a:t>/pandas-docs/stable/</a:t>
            </a:r>
            <a:r>
              <a:rPr lang="en-US" sz="1600" b="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015" y="295622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102727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Exploratory Analysis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22" y="4077324"/>
            <a:ext cx="2411610" cy="23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24516"/>
              </p:ext>
            </p:extLst>
          </p:nvPr>
        </p:nvGraphicFramePr>
        <p:xfrm>
          <a:off x="457199" y="1991575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108"/>
              </p:ext>
            </p:extLst>
          </p:nvPr>
        </p:nvGraphicFramePr>
        <p:xfrm>
          <a:off x="4996839" y="627114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16512"/>
              </p:ext>
            </p:extLst>
          </p:nvPr>
        </p:nvGraphicFramePr>
        <p:xfrm>
          <a:off x="759057" y="4675893"/>
          <a:ext cx="768246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199.72.81.55 - - [01/Jul/1995:00:00:01 -0400] "GET /history/</a:t>
                      </a:r>
                      <a:r>
                        <a:rPr lang="en-US" sz="1600" kern="1200" dirty="0" err="1">
                          <a:effectLst/>
                        </a:rPr>
                        <a:t>apollo</a:t>
                      </a:r>
                      <a:r>
                        <a:rPr lang="en-US" sz="1600" kern="1200" dirty="0">
                          <a:effectLst/>
                        </a:rPr>
                        <a:t>/ HTTP/1.0" 200 6245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unicomp6.unicomp.net - - [01/Jul/1995:00:00:06 -0400] "GET /shuttle/countdown/ HTTP/1.0" 200 3985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199.120.110.21 - - [01/Jul/1995:00:00:09 -0400] "GET /shuttle/missions/sts-73/mission-sts-73.html HTTP/1.0" 200 4085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19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2.1.14"/>
  <p:tag name="PPTVERSION" val="15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3.xml><?xml version="1.0" encoding="utf-8"?>
<a:theme xmlns:a="http://schemas.openxmlformats.org/drawingml/2006/main" name="1_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4.xml><?xml version="1.0" encoding="utf-8"?>
<a:theme xmlns:a="http://schemas.openxmlformats.org/drawingml/2006/main" name="2_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5.xml><?xml version="1.0" encoding="utf-8"?>
<a:theme xmlns:a="http://schemas.openxmlformats.org/drawingml/2006/main" name="3_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21175</TotalTime>
  <Words>5935</Words>
  <Application>Microsoft Macintosh PowerPoint</Application>
  <PresentationFormat>On-screen Show (4:3)</PresentationFormat>
  <Paragraphs>2428</Paragraphs>
  <Slides>85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Arial</vt:lpstr>
      <vt:lpstr>Arial Black</vt:lpstr>
      <vt:lpstr>Calibri</vt:lpstr>
      <vt:lpstr>Courier</vt:lpstr>
      <vt:lpstr>Helvetica</vt:lpstr>
      <vt:lpstr>Wingdings</vt:lpstr>
      <vt:lpstr>Essential</vt:lpstr>
      <vt:lpstr>MCQ</vt:lpstr>
      <vt:lpstr>1_MCQ</vt:lpstr>
      <vt:lpstr>2_MCQ</vt:lpstr>
      <vt:lpstr>3_MCQ</vt:lpstr>
      <vt:lpstr>Introduction to  Data Science</vt:lpstr>
      <vt:lpstr>Announcements</vt:lpstr>
      <vt:lpstr>Review of Last LEctures</vt:lpstr>
      <vt:lpstr>Review of last class</vt:lpstr>
      <vt:lpstr>Today/Next Class</vt:lpstr>
      <vt:lpstr>Today’s Lecture</vt:lpstr>
      <vt:lpstr>Today/Next Class</vt:lpstr>
      <vt:lpstr>Tables </vt:lpstr>
      <vt:lpstr>Tables </vt:lpstr>
      <vt:lpstr>1. Select/slicing</vt:lpstr>
      <vt:lpstr>2. Aggregate/Reduce</vt:lpstr>
      <vt:lpstr>3. Map</vt:lpstr>
      <vt:lpstr>4. Group By</vt:lpstr>
      <vt:lpstr>4. Group By</vt:lpstr>
      <vt:lpstr>4. Group By</vt:lpstr>
      <vt:lpstr>5. Group By Aggregate</vt:lpstr>
      <vt:lpstr>5. Group By Aggregate</vt:lpstr>
      <vt:lpstr>6. Union/Intersection/Difference</vt:lpstr>
      <vt:lpstr>7. Merge or Join</vt:lpstr>
      <vt:lpstr>7. Merge or Join</vt:lpstr>
      <vt:lpstr>Summary</vt:lpstr>
      <vt:lpstr>How many tuples in the answer?</vt:lpstr>
      <vt:lpstr>How many groups in the answer?</vt:lpstr>
      <vt:lpstr>How many tuples in the answer?</vt:lpstr>
      <vt:lpstr>How many tuples in the answer?</vt:lpstr>
      <vt:lpstr>Today/Next Class</vt:lpstr>
      <vt:lpstr>Pandas: History</vt:lpstr>
      <vt:lpstr>Pandas: series</vt:lpstr>
      <vt:lpstr>Pandas: DataFrame</vt:lpstr>
      <vt:lpstr>Hierarchical Indexes</vt:lpstr>
      <vt:lpstr>Essential Functionality</vt:lpstr>
      <vt:lpstr>Essential Functionality</vt:lpstr>
      <vt:lpstr>Function application and Mapping</vt:lpstr>
      <vt:lpstr>Sorting and Ranking</vt:lpstr>
      <vt:lpstr>Descriptive and Summary Statistics</vt:lpstr>
      <vt:lpstr>Creating Dataframes</vt:lpstr>
      <vt:lpstr>More…</vt:lpstr>
      <vt:lpstr>Today/Next Class</vt:lpstr>
      <vt:lpstr>Tidy Data</vt:lpstr>
      <vt:lpstr>Example</vt:lpstr>
      <vt:lpstr>Tidying Data I</vt:lpstr>
      <vt:lpstr>Tidying Data II</vt:lpstr>
      <vt:lpstr>Melting Data I</vt:lpstr>
      <vt:lpstr>Melting Data II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Today/Next Class</vt:lpstr>
      <vt:lpstr>Today’s Lecture</vt:lpstr>
      <vt:lpstr>Relation</vt:lpstr>
      <vt:lpstr>Primary keys</vt:lpstr>
      <vt:lpstr>Aren’t these called “indexes”?</vt:lpstr>
      <vt:lpstr>Foreign keys</vt:lpstr>
      <vt:lpstr>Relation Schema</vt:lpstr>
      <vt:lpstr>Schema Diagrams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How a relational DB fits into your workflow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Group by Aggregates</vt:lpstr>
      <vt:lpstr>Raw SQL in Pandas</vt:lpstr>
      <vt:lpstr>Next Class: Exploratory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2331</cp:revision>
  <cp:lastPrinted>2017-09-11T20:07:31Z</cp:lastPrinted>
  <dcterms:created xsi:type="dcterms:W3CDTF">2013-03-05T15:39:19Z</dcterms:created>
  <dcterms:modified xsi:type="dcterms:W3CDTF">2019-09-12T20:23:02Z</dcterms:modified>
</cp:coreProperties>
</file>